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937" r:id="rId2"/>
    <p:sldId id="405" r:id="rId3"/>
    <p:sldId id="4153" r:id="rId4"/>
    <p:sldId id="5285" r:id="rId5"/>
    <p:sldId id="5302" r:id="rId6"/>
    <p:sldId id="5292" r:id="rId7"/>
    <p:sldId id="5295" r:id="rId8"/>
    <p:sldId id="5293" r:id="rId9"/>
    <p:sldId id="5303" r:id="rId10"/>
    <p:sldId id="5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72"/>
    <p:restoredTop sz="97010"/>
  </p:normalViewPr>
  <p:slideViewPr>
    <p:cSldViewPr snapToGrid="0">
      <p:cViewPr varScale="1">
        <p:scale>
          <a:sx n="118" d="100"/>
          <a:sy n="118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DE6A2-784C-AE40-87B5-D9D615620FF8}" type="datetimeFigureOut">
              <a:t>7/14/24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E3AF-F1B0-1149-877D-3C8C53984D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AB3A-29A6-DFEE-BD98-EF39BFFC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5CF12-38FC-E9AF-C7A1-34001831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0FCD-458D-4E43-4383-761668C0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C482-3E9F-C58A-8385-3FD09239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B55F-4685-78A8-3C5E-C85E35D8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267E-81CC-F7F8-9DBA-AB2394D3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FFE4B-D240-94D3-5140-66C4985B7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0411-E2C1-AC06-E40A-B13FA9AC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386E-7A89-2DFF-6177-D4FD5A8E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3D28-63D2-BB70-16DF-1DD1DE52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3DC68-7388-25FF-0F7C-C72D7F34B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38907-869C-1080-2002-FB051E83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57DF-7A85-348C-5F94-CD8677C6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683E-816F-6E1A-A80F-81574D63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BC1B-47DC-B7D3-7968-C87D6C7F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http://ontologist.com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CC99-896E-46B2-9B2B-ED07EA2F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3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10590136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9643915" cy="401524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4A849551-B4BE-0938-BA96-2D02961C5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916" t="31701" r="2191" b="15615"/>
          <a:stretch/>
        </p:blipFill>
        <p:spPr>
          <a:xfrm>
            <a:off x="0" y="6396335"/>
            <a:ext cx="5370654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E112-A927-1C8B-4937-ED78DFF1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91FF-0BA0-BCAC-2C51-C55A2A29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C3C4-2370-B734-AFA3-F1F96925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588F-BFE8-14DC-7927-C6078500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D1F8-C396-DE68-E171-06B5B9E9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A3349B-E5B9-C327-8AB3-6032BF4EB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4188" t="25435" r="17237" b="24875"/>
          <a:stretch/>
        </p:blipFill>
        <p:spPr>
          <a:xfrm>
            <a:off x="0" y="6315280"/>
            <a:ext cx="5428527" cy="5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7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ED80-6B29-BF97-5E24-9012000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BC69B-2519-C00A-7ED6-4B3D850C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F03B-6149-6334-C0CD-343AB4C3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3516-BB31-DA4D-AB6F-BFB01C1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5CDE-B307-21F2-867C-DC4DF8C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9E6A-17B8-778C-FF75-E619928E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D5B-44EE-EA69-D35D-B626A46A3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98F79-219E-C8B9-56F1-2A85BCDD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C47F3-7FED-DB77-E9F1-E2962487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F1799-6EFC-203F-E1CB-253CAC90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1442B-11ED-F7AA-01B8-2C3F0A49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C431-DE4B-789D-E456-86E843FE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58DA6-172B-3E50-92E9-D56DE9F2F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6F6EC-1FD3-07D2-3AD8-FA4B913BE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ABFD-6F34-181F-BECB-84D0612F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10FC-BD05-41C3-DE2E-969CC433D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0D49-9A1B-0478-BDC8-4764F507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B4F06-A0FC-EA87-1CE2-78BCB70A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7FF98-CB54-9036-8EDA-027CE6AB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E020-6054-97A7-8621-F2F73D57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E7FC6-2721-FF5D-3412-027453A5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F4897-9117-CB63-FB09-E27C92E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C934C-583B-7272-2491-DC5C1220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4F60B-7360-BF46-C12F-8CE68A33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1875E-A79C-81C5-3749-C5811561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141A-05A2-C746-C8A1-60A7D25F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485E-2EB8-7700-F135-DE0C224C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F6BE-5394-C1FF-B7DF-1C5BC169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8E153-E882-7D01-90F1-2257067BF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0155E-1AA0-B9FA-DEB7-16EF2879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3C570-79B3-D611-073E-63E112C6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60DF-032C-BDFB-61B8-E8DCB6CE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E054-39B5-8E60-05E0-5D51DD34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3B5C4-9277-7D93-1F3F-7CD55984B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F05DD-F49D-E262-2EB1-63C90657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009B9-45C5-A0F0-43C5-44F18ED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05333-E740-591E-B01A-4D03B6A7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EF06A-7E9A-CA09-69B4-8E1E9943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2A8B3-8D2F-D70B-E6B7-CBB4FE8D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30CC-EDFC-54F0-0044-07664F718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6445-277D-3BA2-7EE7-E38C71E9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503AD-24D2-F04B-A5C1-AA31754D0B29}" type="datetimeFigureOut">
              <a:t>7/14/24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E237-4CE6-4C50-3DAB-27E3859C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ABBC7-97EE-5DB4-8DC8-23B77B64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24233-0586-EA44-99C2-E26DC30F5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3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7215-9282-F567-A9FB-E7C988B3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14" y="1600200"/>
            <a:ext cx="10920248" cy="2387600"/>
          </a:xfrm>
        </p:spPr>
        <p:txBody>
          <a:bodyPr>
            <a:normAutofit/>
          </a:bodyPr>
          <a:lstStyle/>
          <a:p>
            <a:r>
              <a:rPr lang="en-US"/>
              <a:t>Opening Remarks:</a:t>
            </a:r>
            <a:br>
              <a:rPr lang="en-US"/>
            </a:br>
            <a:r>
              <a:rPr lang="en-US"/>
              <a:t>Convergence of LLMs and KGs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0C18C-1A34-49F2-2BFF-9440AB321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3117"/>
            <a:ext cx="9144000" cy="2307135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John Beverley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0"/>
              <a:t>Assistant Professor</a:t>
            </a:r>
            <a:r>
              <a:rPr lang="en-US"/>
              <a:t>, </a:t>
            </a:r>
            <a:r>
              <a:rPr lang="en-US" i="1"/>
              <a:t>University at Buffalo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0"/>
              <a:t>Co-Director, </a:t>
            </a:r>
            <a:r>
              <a:rPr lang="en-US"/>
              <a:t>National Center for Ontological Research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0"/>
              <a:t>Affiliate Faculty</a:t>
            </a:r>
            <a:r>
              <a:rPr lang="en-US"/>
              <a:t>, </a:t>
            </a:r>
            <a:r>
              <a:rPr lang="en-US" i="1"/>
              <a:t>Institute of Artificial Intelligence and Data Science</a:t>
            </a:r>
          </a:p>
          <a:p>
            <a:endParaRPr lang="en-US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6AE0EC-43D8-E0B0-B868-F77B95F0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304194"/>
            <a:ext cx="1638301" cy="1419861"/>
          </a:xfrm>
          <a:prstGeom prst="rect">
            <a:avLst/>
          </a:prstGeom>
        </p:spPr>
      </p:pic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A3588D7A-F6A1-D812-6978-15278CDC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59" y="185635"/>
            <a:ext cx="1436842" cy="14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BDDF-E866-7D91-062C-C8BD9A614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Keynotes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975ABE-86A5-70F9-08BC-1938C67908AA}"/>
              </a:ext>
            </a:extLst>
          </p:cNvPr>
          <p:cNvGrpSpPr/>
          <p:nvPr/>
        </p:nvGrpSpPr>
        <p:grpSpPr>
          <a:xfrm>
            <a:off x="5249047" y="146585"/>
            <a:ext cx="5968678" cy="2989951"/>
            <a:chOff x="2032000" y="1212850"/>
            <a:chExt cx="7772400" cy="4238386"/>
          </a:xfrm>
        </p:grpSpPr>
        <p:pic>
          <p:nvPicPr>
            <p:cNvPr id="7" name="Picture 6" descr="A cover of a book&#10;&#10;Description automatically generated">
              <a:extLst>
                <a:ext uri="{FF2B5EF4-FFF2-40B4-BE49-F238E27FC236}">
                  <a16:creationId xmlns:a16="http://schemas.microsoft.com/office/drawing/2014/main" id="{F3D9882B-F160-BD81-426F-1C2DFB54D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00" y="1212850"/>
              <a:ext cx="7772400" cy="4238386"/>
            </a:xfrm>
            <a:prstGeom prst="rect">
              <a:avLst/>
            </a:prstGeom>
          </p:spPr>
        </p:pic>
        <p:pic>
          <p:nvPicPr>
            <p:cNvPr id="8" name="Picture 7" descr="A person with glasses and a beard&#10;&#10;Description automatically generated">
              <a:extLst>
                <a:ext uri="{FF2B5EF4-FFF2-40B4-BE49-F238E27FC236}">
                  <a16:creationId xmlns:a16="http://schemas.microsoft.com/office/drawing/2014/main" id="{8AAFB814-8F72-0873-EB47-E1650EFB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0" y="1708424"/>
              <a:ext cx="1514686" cy="144464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0C414-B301-3604-166F-7A0FB11F978E}"/>
              </a:ext>
            </a:extLst>
          </p:cNvPr>
          <p:cNvGrpSpPr/>
          <p:nvPr/>
        </p:nvGrpSpPr>
        <p:grpSpPr>
          <a:xfrm>
            <a:off x="631523" y="1795364"/>
            <a:ext cx="3683740" cy="4519569"/>
            <a:chOff x="51652" y="1484896"/>
            <a:chExt cx="3683740" cy="4519569"/>
          </a:xfrm>
        </p:grpSpPr>
        <p:pic>
          <p:nvPicPr>
            <p:cNvPr id="15" name="Picture 14" descr="A person wearing sunglasses and smiling&#10;&#10;Description automatically generated">
              <a:extLst>
                <a:ext uri="{FF2B5EF4-FFF2-40B4-BE49-F238E27FC236}">
                  <a16:creationId xmlns:a16="http://schemas.microsoft.com/office/drawing/2014/main" id="{370DD917-CC4B-A0D7-BF18-13BFCDD4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52" y="1484896"/>
              <a:ext cx="2091626" cy="2682345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EBDCEC-F650-DE74-D7BD-196CA27919B5}"/>
                </a:ext>
              </a:extLst>
            </p:cNvPr>
            <p:cNvGrpSpPr/>
            <p:nvPr/>
          </p:nvGrpSpPr>
          <p:grpSpPr>
            <a:xfrm>
              <a:off x="1643766" y="3014514"/>
              <a:ext cx="2091626" cy="2989951"/>
              <a:chOff x="1522454" y="2128430"/>
              <a:chExt cx="2427801" cy="3419033"/>
            </a:xfrm>
          </p:grpSpPr>
          <p:pic>
            <p:nvPicPr>
              <p:cNvPr id="17" name="Picture 16" descr="A close-up of a snowy mountain&#10;&#10;Description automatically generated">
                <a:extLst>
                  <a:ext uri="{FF2B5EF4-FFF2-40B4-BE49-F238E27FC236}">
                    <a16:creationId xmlns:a16="http://schemas.microsoft.com/office/drawing/2014/main" id="{BB6350DB-E985-FF03-3A37-FBF51DF7B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454" y="2128430"/>
                <a:ext cx="2427801" cy="3419033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E28822-4036-E4CA-83FF-D761F10BD64A}"/>
                  </a:ext>
                </a:extLst>
              </p:cNvPr>
              <p:cNvSpPr txBox="1"/>
              <p:nvPr/>
            </p:nvSpPr>
            <p:spPr>
              <a:xfrm>
                <a:off x="2171360" y="3280969"/>
                <a:ext cx="1129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>
                    <a:solidFill>
                      <a:srgbClr val="FF0000"/>
                    </a:solidFill>
                  </a:rPr>
                  <a:t>PART 2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59CAC6-8FB3-884D-F006-8E449F69EC39}"/>
              </a:ext>
            </a:extLst>
          </p:cNvPr>
          <p:cNvGrpSpPr/>
          <p:nvPr/>
        </p:nvGrpSpPr>
        <p:grpSpPr>
          <a:xfrm>
            <a:off x="5249047" y="3509380"/>
            <a:ext cx="6426118" cy="2805553"/>
            <a:chOff x="5477647" y="3721465"/>
            <a:chExt cx="6426118" cy="28055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F2A610-5DC5-F136-F466-99BA1533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7647" y="4477709"/>
              <a:ext cx="5021589" cy="204930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965C62-F384-2DFE-6A5A-75AED7F0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0478" y="3721465"/>
              <a:ext cx="2053287" cy="2184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31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3BA9-0175-C857-3C54-6339DE169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Present Summer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AC5D-48FB-92AD-302A-5D2C53B522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11140574" cy="4583704"/>
          </a:xfrm>
        </p:spPr>
        <p:txBody>
          <a:bodyPr>
            <a:normAutofit/>
          </a:bodyPr>
          <a:lstStyle/>
          <a:p>
            <a:r>
              <a:rPr lang="en-US" sz="2800"/>
              <a:t>The current summer is one </a:t>
            </a:r>
            <a:br>
              <a:rPr lang="en-US" sz="2800"/>
            </a:br>
            <a:r>
              <a:rPr lang="en-US" sz="2800"/>
              <a:t>of big data, cheaper &amp; faster </a:t>
            </a:r>
            <a:br>
              <a:rPr lang="en-US" sz="2800"/>
            </a:br>
            <a:r>
              <a:rPr lang="en-US" sz="2800"/>
              <a:t>computing, </a:t>
            </a:r>
            <a:r>
              <a:rPr lang="en-US" sz="2800" b="1">
                <a:solidFill>
                  <a:srgbClr val="FF0000"/>
                </a:solidFill>
              </a:rPr>
              <a:t>generative 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techniques</a:t>
            </a:r>
            <a:r>
              <a:rPr lang="en-US" sz="2800"/>
              <a:t>, </a:t>
            </a:r>
            <a:r>
              <a:rPr lang="en-US" sz="2800" b="1">
                <a:solidFill>
                  <a:srgbClr val="FF0000"/>
                </a:solidFill>
              </a:rPr>
              <a:t>knowledge 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graph integration</a:t>
            </a:r>
            <a:r>
              <a:rPr lang="en-US" sz="2800"/>
              <a:t>, and </a:t>
            </a:r>
            <a:br>
              <a:rPr lang="en-US" sz="2800"/>
            </a:br>
            <a:r>
              <a:rPr lang="en-US" sz="2800" b="1">
                <a:solidFill>
                  <a:srgbClr val="FF0000"/>
                </a:solidFill>
              </a:rPr>
              <a:t>neuro-symbolic systems </a:t>
            </a:r>
          </a:p>
          <a:p>
            <a:endParaRPr lang="en-US" sz="2800"/>
          </a:p>
          <a:p>
            <a:r>
              <a:rPr lang="en-US" sz="2800"/>
              <a:t>But also </a:t>
            </a:r>
            <a:r>
              <a:rPr lang="en-US" sz="2800" b="1">
                <a:solidFill>
                  <a:srgbClr val="FF0000"/>
                </a:solidFill>
              </a:rPr>
              <a:t>hype</a:t>
            </a:r>
            <a:r>
              <a:rPr lang="en-US" sz="2800"/>
              <a:t> and </a:t>
            </a:r>
            <a:br>
              <a:rPr lang="en-US" sz="2800"/>
            </a:br>
            <a:r>
              <a:rPr lang="en-US" sz="2800" b="1">
                <a:solidFill>
                  <a:srgbClr val="FF0000"/>
                </a:solidFill>
              </a:rPr>
              <a:t>overpromising</a:t>
            </a: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2F5F-791D-09A7-898B-28F167804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EB6B4C-DCD9-649D-7FCE-4EA423C025C8}"/>
              </a:ext>
            </a:extLst>
          </p:cNvPr>
          <p:cNvGrpSpPr/>
          <p:nvPr/>
        </p:nvGrpSpPr>
        <p:grpSpPr>
          <a:xfrm>
            <a:off x="5312319" y="1358287"/>
            <a:ext cx="6624577" cy="5321683"/>
            <a:chOff x="5312319" y="1358287"/>
            <a:chExt cx="6624577" cy="5321683"/>
          </a:xfrm>
        </p:grpSpPr>
        <p:pic>
          <p:nvPicPr>
            <p:cNvPr id="6" name="Picture 5" descr="A diagram of a graph&#10;&#10;Description automatically generated">
              <a:extLst>
                <a:ext uri="{FF2B5EF4-FFF2-40B4-BE49-F238E27FC236}">
                  <a16:creationId xmlns:a16="http://schemas.microsoft.com/office/drawing/2014/main" id="{24DC3D8C-36DD-7182-089F-0F7416B61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2319" y="1358287"/>
              <a:ext cx="6624577" cy="532168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B52723-CE78-192B-7F64-42565BB59587}"/>
                </a:ext>
              </a:extLst>
            </p:cNvPr>
            <p:cNvSpPr/>
            <p:nvPr/>
          </p:nvSpPr>
          <p:spPr>
            <a:xfrm>
              <a:off x="5914664" y="4629873"/>
              <a:ext cx="891250" cy="3009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15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FF948BC-80B8-64D1-5357-9CA32ACE6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Generative AI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500BEAB-9E8F-0B01-5012-8A17A98BBF5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3" y="1986060"/>
            <a:ext cx="11169254" cy="4745665"/>
          </a:xfrm>
        </p:spPr>
        <p:txBody>
          <a:bodyPr>
            <a:normAutofit/>
          </a:bodyPr>
          <a:lstStyle/>
          <a:p>
            <a:r>
              <a:rPr lang="en-US" sz="2800" dirty="0"/>
              <a:t>Advances in generative AI can help address concerns raised in modern applications of knowledge graphs</a:t>
            </a:r>
          </a:p>
          <a:p>
            <a:endParaRPr lang="en-US" sz="2800" dirty="0"/>
          </a:p>
          <a:p>
            <a:r>
              <a:rPr lang="en-US" sz="2800" dirty="0"/>
              <a:t>Advances in knowlede representation can help temper expectations and improve the quality of generative AI </a:t>
            </a:r>
          </a:p>
          <a:p>
            <a:pPr marL="0" indent="0">
              <a:buNone/>
            </a:pPr>
            <a:endParaRPr lang="en-US" sz="2800" i="1" dirty="0"/>
          </a:p>
        </p:txBody>
      </p:sp>
      <p:pic>
        <p:nvPicPr>
          <p:cNvPr id="2" name="Content Placeholder 6" descr="A diagram of a diagram&#10;&#10;Description automatically generated">
            <a:extLst>
              <a:ext uri="{FF2B5EF4-FFF2-40B4-BE49-F238E27FC236}">
                <a16:creationId xmlns:a16="http://schemas.microsoft.com/office/drawing/2014/main" id="{01972119-F2A0-77C0-0E92-0F950C0E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068" y="4355994"/>
            <a:ext cx="2314969" cy="1624992"/>
          </a:xfrm>
          <a:prstGeom prst="rect">
            <a:avLst/>
          </a:prstGeom>
        </p:spPr>
      </p:pic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FCE31636-019C-72B9-E033-D1F2B96E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15" y="4355994"/>
            <a:ext cx="2430770" cy="1867389"/>
          </a:xfrm>
          <a:prstGeom prst="rect">
            <a:avLst/>
          </a:prstGeom>
        </p:spPr>
      </p:pic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B23D4A1B-A182-2768-6C5B-9D89F0CD3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3" y="4346328"/>
            <a:ext cx="2164569" cy="18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68C6-F9FF-F1CE-28E7-292F20A7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chemeClr val="accent6"/>
                </a:solidFill>
              </a:rPr>
              <a:t>Knowledge representation researchers must expand their horizons, learn to integrate existing and novel AI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500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creen&#10;&#10;Description automatically generated">
            <a:extLst>
              <a:ext uri="{FF2B5EF4-FFF2-40B4-BE49-F238E27FC236}">
                <a16:creationId xmlns:a16="http://schemas.microsoft.com/office/drawing/2014/main" id="{15EDB9CD-770C-EE88-2EF7-1E5524C9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21343"/>
            <a:ext cx="7632700" cy="4254500"/>
          </a:xfrm>
          <a:prstGeom prst="rect">
            <a:avLst/>
          </a:prstGeom>
        </p:spPr>
      </p:pic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D6380D60-1269-41F5-3DB9-2169E141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79" y="4691133"/>
            <a:ext cx="1436842" cy="141456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95620A5-AFB8-D280-4BEA-A1503A02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989" y="4593359"/>
            <a:ext cx="1919547" cy="1610112"/>
          </a:xfrm>
          <a:prstGeom prst="rect">
            <a:avLst/>
          </a:prstGeom>
        </p:spPr>
      </p:pic>
      <p:pic>
        <p:nvPicPr>
          <p:cNvPr id="9" name="Picture 8" descr="A blue sign with white text&#10;&#10;Description automatically generated">
            <a:extLst>
              <a:ext uri="{FF2B5EF4-FFF2-40B4-BE49-F238E27FC236}">
                <a16:creationId xmlns:a16="http://schemas.microsoft.com/office/drawing/2014/main" id="{F0642ED3-A064-3188-C5DF-F01011BE5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012" y="4871365"/>
            <a:ext cx="3543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FF948BC-80B8-64D1-5357-9CA32ACE6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Optimistic Caution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500BEAB-9E8F-0B01-5012-8A17A98BBF5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3" y="1986060"/>
            <a:ext cx="11169254" cy="4745665"/>
          </a:xfrm>
        </p:spPr>
        <p:txBody>
          <a:bodyPr>
            <a:normAutofit/>
          </a:bodyPr>
          <a:lstStyle/>
          <a:p>
            <a:r>
              <a:rPr lang="en-US" sz="2800" dirty="0"/>
              <a:t>If we are to make good on the promises of knowledge representation and reasoning, </a:t>
            </a:r>
            <a:r>
              <a:rPr lang="en-US" sz="2800" b="1" dirty="0">
                <a:solidFill>
                  <a:srgbClr val="FF0000"/>
                </a:solidFill>
              </a:rPr>
              <a:t>we must bring our expertise </a:t>
            </a:r>
            <a:r>
              <a:rPr lang="en-US" sz="2800" dirty="0"/>
              <a:t>to the intersection of </a:t>
            </a:r>
            <a:r>
              <a:rPr lang="en-US" sz="2800" b="1" dirty="0">
                <a:solidFill>
                  <a:schemeClr val="accent6"/>
                </a:solidFill>
              </a:rPr>
              <a:t>ontologies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accent6"/>
                </a:solidFill>
              </a:rPr>
              <a:t>knowledge graphs</a:t>
            </a:r>
            <a:r>
              <a:rPr lang="en-US" sz="2800" dirty="0"/>
              <a:t>, and advancees in </a:t>
            </a:r>
            <a:r>
              <a:rPr lang="en-US" sz="2800" b="1" dirty="0">
                <a:solidFill>
                  <a:schemeClr val="accent6"/>
                </a:solidFill>
              </a:rPr>
              <a:t>contemporary AI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i="1" dirty="0"/>
          </a:p>
        </p:txBody>
      </p:sp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A1E1041-8646-07C1-AC83-92D4C3AB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02" y="3429000"/>
            <a:ext cx="5597952" cy="2880643"/>
          </a:xfrm>
          <a:prstGeom prst="rect">
            <a:avLst/>
          </a:prstGeom>
        </p:spPr>
      </p:pic>
      <p:pic>
        <p:nvPicPr>
          <p:cNvPr id="15" name="Picture 14" descr="A screen shot of a computer science&#10;&#10;Description automatically generated">
            <a:extLst>
              <a:ext uri="{FF2B5EF4-FFF2-40B4-BE49-F238E27FC236}">
                <a16:creationId xmlns:a16="http://schemas.microsoft.com/office/drawing/2014/main" id="{95742D57-3C2F-2A72-E571-FC1FB1FC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20" y="3429000"/>
            <a:ext cx="5599970" cy="28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0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two people&#10;&#10;Description automatically generated">
            <a:extLst>
              <a:ext uri="{FF2B5EF4-FFF2-40B4-BE49-F238E27FC236}">
                <a16:creationId xmlns:a16="http://schemas.microsoft.com/office/drawing/2014/main" id="{64A23A34-FFA7-138E-B0F6-29366313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194221" cy="6858000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3EAD74EA-4969-9950-F4C2-2F56E0EE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365" y="0"/>
            <a:ext cx="4014571" cy="6858000"/>
          </a:xfrm>
          <a:prstGeom prst="rect">
            <a:avLst/>
          </a:prstGeom>
        </p:spPr>
      </p:pic>
      <p:pic>
        <p:nvPicPr>
          <p:cNvPr id="6" name="Picture 5" descr="A person wearing sunglasses and a blue jacket&#10;&#10;Description automatically generated">
            <a:extLst>
              <a:ext uri="{FF2B5EF4-FFF2-40B4-BE49-F238E27FC236}">
                <a16:creationId xmlns:a16="http://schemas.microsoft.com/office/drawing/2014/main" id="{4030EAFC-AE56-C17D-ACEC-63B7154E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081" y="2817968"/>
            <a:ext cx="3834920" cy="3272340"/>
          </a:xfrm>
          <a:prstGeom prst="rect">
            <a:avLst/>
          </a:prstGeom>
        </p:spPr>
      </p:pic>
      <p:pic>
        <p:nvPicPr>
          <p:cNvPr id="11" name="Picture 10" descr="A close-up of a conference&#10;&#10;Description automatically generated">
            <a:extLst>
              <a:ext uri="{FF2B5EF4-FFF2-40B4-BE49-F238E27FC236}">
                <a16:creationId xmlns:a16="http://schemas.microsoft.com/office/drawing/2014/main" id="{27FE3E18-6760-0BB7-0343-EA1E4B374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8"/>
          <a:stretch/>
        </p:blipFill>
        <p:spPr>
          <a:xfrm>
            <a:off x="7603135" y="0"/>
            <a:ext cx="4588865" cy="20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nference&#10;&#10;Description automatically generated">
            <a:extLst>
              <a:ext uri="{FF2B5EF4-FFF2-40B4-BE49-F238E27FC236}">
                <a16:creationId xmlns:a16="http://schemas.microsoft.com/office/drawing/2014/main" id="{89837749-3D56-AB54-02A6-9357488B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" b="62384"/>
          <a:stretch/>
        </p:blipFill>
        <p:spPr>
          <a:xfrm>
            <a:off x="3907971" y="89489"/>
            <a:ext cx="4376058" cy="73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5B572-EAC6-FC96-ED58-BF3190EF8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3" y="903143"/>
            <a:ext cx="10923652" cy="2290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57D39B-47D1-3E97-F52E-40319FA34A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"/>
          <a:stretch/>
        </p:blipFill>
        <p:spPr>
          <a:xfrm>
            <a:off x="676315" y="3085003"/>
            <a:ext cx="10839368" cy="30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nference&#10;&#10;Description automatically generated">
            <a:extLst>
              <a:ext uri="{FF2B5EF4-FFF2-40B4-BE49-F238E27FC236}">
                <a16:creationId xmlns:a16="http://schemas.microsoft.com/office/drawing/2014/main" id="{89837749-3D56-AB54-02A6-9357488B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" b="62384"/>
          <a:stretch/>
        </p:blipFill>
        <p:spPr>
          <a:xfrm>
            <a:off x="3907971" y="89489"/>
            <a:ext cx="4376058" cy="735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F8743-F6E6-600C-C3DB-1B0396E4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0" y="1207441"/>
            <a:ext cx="11561377" cy="1655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B6D62-E03F-1DDD-1F73-249490C62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0" y="2993044"/>
            <a:ext cx="11561377" cy="1313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95FE9-A1EF-A837-61EA-BF3B67A2D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69" y="4518597"/>
            <a:ext cx="11580429" cy="9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79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159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Garamond</vt:lpstr>
      <vt:lpstr>1_Office Theme</vt:lpstr>
      <vt:lpstr>Opening Remarks: Convergence of LLMs and KGs</vt:lpstr>
      <vt:lpstr>Present Summer</vt:lpstr>
      <vt:lpstr>Generative AI</vt:lpstr>
      <vt:lpstr>PowerPoint Presentation</vt:lpstr>
      <vt:lpstr>PowerPoint Presentation</vt:lpstr>
      <vt:lpstr>Optimistic Caution</vt:lpstr>
      <vt:lpstr>PowerPoint Presentation</vt:lpstr>
      <vt:lpstr>PowerPoint Presentation</vt:lpstr>
      <vt:lpstr>PowerPoint Presentation</vt:lpstr>
      <vt:lpstr>Keynotes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Beverley</dc:creator>
  <cp:lastModifiedBy>John Beverley</cp:lastModifiedBy>
  <cp:revision>16</cp:revision>
  <dcterms:created xsi:type="dcterms:W3CDTF">2024-07-07T19:04:23Z</dcterms:created>
  <dcterms:modified xsi:type="dcterms:W3CDTF">2024-07-14T23:11:47Z</dcterms:modified>
</cp:coreProperties>
</file>